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69" r:id="rId4"/>
    <p:sldId id="259" r:id="rId5"/>
    <p:sldId id="260" r:id="rId6"/>
    <p:sldId id="261" r:id="rId7"/>
    <p:sldId id="263" r:id="rId8"/>
    <p:sldId id="264" r:id="rId9"/>
    <p:sldId id="265" r:id="rId10"/>
    <p:sldId id="266" r:id="rId11"/>
    <p:sldId id="267" r:id="rId12"/>
    <p:sldId id="270" r:id="rId13"/>
    <p:sldId id="271" r:id="rId14"/>
    <p:sldId id="272" r:id="rId15"/>
    <p:sldId id="273" r:id="rId16"/>
    <p:sldId id="274" r:id="rId17"/>
    <p:sldId id="275"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autoAdjust="0"/>
  </p:normalViewPr>
  <p:slideViewPr>
    <p:cSldViewPr snapToGrid="0">
      <p:cViewPr varScale="1">
        <p:scale>
          <a:sx n="71" d="100"/>
          <a:sy n="71" d="100"/>
        </p:scale>
        <p:origin x="58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7/30/2021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7/30/2021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a:t>
            </a:fld>
            <a:endParaRPr lang="en-US"/>
          </a:p>
        </p:txBody>
      </p:sp>
    </p:spTree>
    <p:extLst>
      <p:ext uri="{BB962C8B-B14F-4D97-AF65-F5344CB8AC3E}">
        <p14:creationId xmlns:p14="http://schemas.microsoft.com/office/powerpoint/2010/main" val="39121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7/30/2021</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7/30/2021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7/30/2021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7/30/2021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7/30/2021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7/30/2021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7/30/2021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7/30/2021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7/30/2021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7/30/2021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7/30/2021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7/30/2021</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Y" dirty="0"/>
              <a:t>الاستعداد للمدرسة</a:t>
            </a:r>
            <a:endParaRPr lang="en-US" dirty="0"/>
          </a:p>
        </p:txBody>
      </p:sp>
      <p:sp>
        <p:nvSpPr>
          <p:cNvPr id="3" name="Subtitle 2"/>
          <p:cNvSpPr>
            <a:spLocks noGrp="1"/>
          </p:cNvSpPr>
          <p:nvPr>
            <p:ph type="subTitle" idx="1"/>
          </p:nvPr>
        </p:nvSpPr>
        <p:spPr>
          <a:xfrm>
            <a:off x="-1207340" y="3091141"/>
            <a:ext cx="7091361" cy="838200"/>
          </a:xfrm>
        </p:spPr>
        <p:txBody>
          <a:bodyPr/>
          <a:lstStyle/>
          <a:p>
            <a:pPr algn="r" rtl="1"/>
            <a:r>
              <a:rPr lang="ar-SY" dirty="0"/>
              <a:t>لا يتعلق الأمر بمجموعات </a:t>
            </a:r>
            <a:r>
              <a:rPr lang="en-US" dirty="0"/>
              <a:t>ABC </a:t>
            </a:r>
            <a:r>
              <a:rPr lang="ar-SY" dirty="0"/>
              <a:t>و 123</a:t>
            </a:r>
            <a:endParaRPr lang="en-US" dirty="0"/>
          </a:p>
        </p:txBody>
      </p:sp>
      <p:pic>
        <p:nvPicPr>
          <p:cNvPr id="4" name="Picture 3"/>
          <p:cNvPicPr>
            <a:picLocks noChangeAspect="1"/>
          </p:cNvPicPr>
          <p:nvPr/>
        </p:nvPicPr>
        <p:blipFill>
          <a:blip r:embed="rId3"/>
          <a:stretch>
            <a:fillRect/>
          </a:stretch>
        </p:blipFill>
        <p:spPr>
          <a:xfrm>
            <a:off x="495187" y="386862"/>
            <a:ext cx="1544628" cy="1516781"/>
          </a:xfrm>
          <a:prstGeom prst="rect">
            <a:avLst/>
          </a:prstGeom>
        </p:spPr>
      </p:pic>
      <p:pic>
        <p:nvPicPr>
          <p:cNvPr id="5" name="Picture 4"/>
          <p:cNvPicPr>
            <a:picLocks noChangeAspect="1"/>
          </p:cNvPicPr>
          <p:nvPr/>
        </p:nvPicPr>
        <p:blipFill>
          <a:blip r:embed="rId4"/>
          <a:stretch>
            <a:fillRect/>
          </a:stretch>
        </p:blipFill>
        <p:spPr>
          <a:xfrm>
            <a:off x="645459" y="3929341"/>
            <a:ext cx="3767655" cy="2124128"/>
          </a:xfrm>
          <a:prstGeom prst="rect">
            <a:avLst/>
          </a:prstGeom>
        </p:spPr>
      </p:pic>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نموذج لروتين وقت النوم</a:t>
            </a:r>
            <a:endParaRPr lang="en-CA" dirty="0"/>
          </a:p>
        </p:txBody>
      </p:sp>
      <p:sp>
        <p:nvSpPr>
          <p:cNvPr id="3" name="Content Placeholder 2"/>
          <p:cNvSpPr>
            <a:spLocks noGrp="1"/>
          </p:cNvSpPr>
          <p:nvPr>
            <p:ph idx="1"/>
          </p:nvPr>
        </p:nvSpPr>
        <p:spPr/>
        <p:txBody>
          <a:bodyPr>
            <a:normAutofit lnSpcReduction="10000"/>
          </a:bodyPr>
          <a:lstStyle/>
          <a:p>
            <a:pPr marL="45720" indent="0" algn="r" rtl="1">
              <a:buNone/>
            </a:pPr>
            <a:r>
              <a:rPr lang="ar-SY" sz="4000" b="1" i="1" dirty="0" smtClean="0"/>
              <a:t>مخطط وقت النوم</a:t>
            </a:r>
          </a:p>
          <a:p>
            <a:pPr marL="502920" indent="-457200" algn="r" rtl="1">
              <a:buFont typeface="+mj-lt"/>
              <a:buAutoNum type="arabicPeriod"/>
            </a:pPr>
            <a:r>
              <a:rPr lang="ar-SY" dirty="0" smtClean="0"/>
              <a:t>التقط اشيائي </a:t>
            </a:r>
          </a:p>
          <a:p>
            <a:pPr marL="502920" indent="-457200" algn="r" rtl="1">
              <a:buFont typeface="+mj-lt"/>
              <a:buAutoNum type="arabicPeriod"/>
            </a:pPr>
            <a:r>
              <a:rPr lang="ar-SY" dirty="0" smtClean="0"/>
              <a:t>فرشاة اسناني </a:t>
            </a:r>
          </a:p>
          <a:p>
            <a:pPr marL="502920" indent="-457200" algn="r" rtl="1">
              <a:buFont typeface="+mj-lt"/>
              <a:buAutoNum type="arabicPeriod"/>
            </a:pPr>
            <a:r>
              <a:rPr lang="ar-SY" dirty="0" smtClean="0"/>
              <a:t>شرب الماء</a:t>
            </a:r>
          </a:p>
          <a:p>
            <a:pPr marL="502920" indent="-457200" algn="r" rtl="1">
              <a:buFont typeface="+mj-lt"/>
              <a:buAutoNum type="arabicPeriod"/>
            </a:pPr>
            <a:r>
              <a:rPr lang="ar-SY" dirty="0" smtClean="0"/>
              <a:t>الذهاب الى الحمام و اغسل يدي </a:t>
            </a:r>
          </a:p>
          <a:p>
            <a:pPr marL="502920" indent="-457200" algn="r" rtl="1">
              <a:buFont typeface="+mj-lt"/>
              <a:buAutoNum type="arabicPeriod"/>
            </a:pPr>
            <a:r>
              <a:rPr lang="ar-SY" dirty="0" smtClean="0"/>
              <a:t>احصل على البطانية </a:t>
            </a:r>
          </a:p>
          <a:p>
            <a:pPr marL="502920" indent="-457200" algn="r" rtl="1">
              <a:buFont typeface="+mj-lt"/>
              <a:buAutoNum type="arabicPeriod"/>
            </a:pPr>
            <a:r>
              <a:rPr lang="ar-SY" dirty="0" smtClean="0"/>
              <a:t>قل ليلة سعيدة للجميع </a:t>
            </a:r>
          </a:p>
          <a:p>
            <a:pPr marL="502920" indent="-457200" algn="r" rtl="1">
              <a:buFont typeface="+mj-lt"/>
              <a:buAutoNum type="arabicPeriod"/>
            </a:pPr>
            <a:r>
              <a:rPr lang="ar-SY" dirty="0" smtClean="0"/>
              <a:t>الذهاب الى السرير                                       </a:t>
            </a:r>
            <a:endParaRPr lang="en-CA" dirty="0"/>
          </a:p>
        </p:txBody>
      </p:sp>
      <p:pic>
        <p:nvPicPr>
          <p:cNvPr id="4" name="Picture 3"/>
          <p:cNvPicPr>
            <a:picLocks noChangeAspect="1"/>
          </p:cNvPicPr>
          <p:nvPr/>
        </p:nvPicPr>
        <p:blipFill>
          <a:blip r:embed="rId2"/>
          <a:stretch>
            <a:fillRect/>
          </a:stretch>
        </p:blipFill>
        <p:spPr>
          <a:xfrm>
            <a:off x="1088371" y="304800"/>
            <a:ext cx="3792911" cy="2976281"/>
          </a:xfrm>
          <a:prstGeom prst="rect">
            <a:avLst/>
          </a:prstGeom>
        </p:spPr>
      </p:pic>
    </p:spTree>
    <p:extLst>
      <p:ext uri="{BB962C8B-B14F-4D97-AF65-F5344CB8AC3E}">
        <p14:creationId xmlns:p14="http://schemas.microsoft.com/office/powerpoint/2010/main" val="67964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عينة من الروتين الصباحي</a:t>
            </a:r>
            <a:endParaRPr lang="en-US" dirty="0"/>
          </a:p>
        </p:txBody>
      </p:sp>
      <p:sp>
        <p:nvSpPr>
          <p:cNvPr id="7" name="Content Placeholder 6"/>
          <p:cNvSpPr>
            <a:spLocks noGrp="1"/>
          </p:cNvSpPr>
          <p:nvPr>
            <p:ph idx="1"/>
          </p:nvPr>
        </p:nvSpPr>
        <p:spPr/>
        <p:txBody>
          <a:bodyPr/>
          <a:lstStyle/>
          <a:p>
            <a:pPr algn="r" rtl="1"/>
            <a:r>
              <a:rPr lang="ar-SY" dirty="0" smtClean="0"/>
              <a:t>تذكير روتين الصباح </a:t>
            </a:r>
          </a:p>
          <a:p>
            <a:pPr marL="502920" indent="-457200" algn="r" rtl="1">
              <a:buFont typeface="+mj-lt"/>
              <a:buAutoNum type="arabicPeriod"/>
            </a:pPr>
            <a:r>
              <a:rPr lang="ar-SY" dirty="0" smtClean="0"/>
              <a:t>ارتدي ملابسك </a:t>
            </a:r>
          </a:p>
          <a:p>
            <a:pPr marL="502920" indent="-457200" algn="r" rtl="1">
              <a:buFont typeface="+mj-lt"/>
              <a:buAutoNum type="arabicPeriod"/>
            </a:pPr>
            <a:r>
              <a:rPr lang="ar-SY" dirty="0" smtClean="0"/>
              <a:t>رتب سريرك</a:t>
            </a:r>
          </a:p>
          <a:p>
            <a:pPr marL="502920" indent="-457200" algn="r" rtl="1">
              <a:buFont typeface="+mj-lt"/>
              <a:buAutoNum type="arabicPeriod"/>
            </a:pPr>
            <a:r>
              <a:rPr lang="ar-SY" dirty="0" smtClean="0"/>
              <a:t>اغسل وجهك</a:t>
            </a:r>
          </a:p>
          <a:p>
            <a:pPr marL="502920" indent="-457200" algn="r" rtl="1">
              <a:buFont typeface="+mj-lt"/>
              <a:buAutoNum type="arabicPeriod"/>
            </a:pPr>
            <a:r>
              <a:rPr lang="ar-SY" dirty="0" smtClean="0"/>
              <a:t>مشط شعرك </a:t>
            </a:r>
          </a:p>
          <a:p>
            <a:pPr marL="502920" indent="-457200" algn="r" rtl="1">
              <a:buFont typeface="+mj-lt"/>
              <a:buAutoNum type="arabicPeriod"/>
            </a:pPr>
            <a:r>
              <a:rPr lang="ar-SY" dirty="0" smtClean="0"/>
              <a:t>اغسل اسنانك بل فرشاة والخيط</a:t>
            </a:r>
          </a:p>
          <a:p>
            <a:pPr marL="502920" indent="-457200" algn="r" rtl="1">
              <a:buFont typeface="+mj-lt"/>
              <a:buAutoNum type="arabicPeriod"/>
            </a:pPr>
            <a:r>
              <a:rPr lang="ar-SY" dirty="0" smtClean="0"/>
              <a:t>أطفاء الانوار في الحمام </a:t>
            </a:r>
          </a:p>
          <a:p>
            <a:pPr marL="502920" indent="-457200" algn="r" rtl="1">
              <a:buFont typeface="+mj-lt"/>
              <a:buAutoNum type="arabicPeriod"/>
            </a:pPr>
            <a:r>
              <a:rPr lang="ar-SY" dirty="0" smtClean="0"/>
              <a:t>اذهب الى الطابق السفلي لتناول الافطار</a:t>
            </a:r>
            <a:endParaRPr lang="en-CA" dirty="0"/>
          </a:p>
        </p:txBody>
      </p:sp>
      <p:pic>
        <p:nvPicPr>
          <p:cNvPr id="8" name="Picture 7"/>
          <p:cNvPicPr>
            <a:picLocks noChangeAspect="1"/>
          </p:cNvPicPr>
          <p:nvPr/>
        </p:nvPicPr>
        <p:blipFill>
          <a:blip r:embed="rId2"/>
          <a:stretch>
            <a:fillRect/>
          </a:stretch>
        </p:blipFill>
        <p:spPr>
          <a:xfrm>
            <a:off x="194422" y="304800"/>
            <a:ext cx="5526219" cy="3110472"/>
          </a:xfrm>
          <a:prstGeom prst="rect">
            <a:avLst/>
          </a:prstGeom>
        </p:spPr>
      </p:pic>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وضع بعض القواعد الأساسية في المنزل.</a:t>
            </a:r>
            <a:endParaRPr lang="en-CA" dirty="0"/>
          </a:p>
        </p:txBody>
      </p:sp>
      <p:sp>
        <p:nvSpPr>
          <p:cNvPr id="3" name="Content Placeholder 2"/>
          <p:cNvSpPr>
            <a:spLocks noGrp="1"/>
          </p:cNvSpPr>
          <p:nvPr>
            <p:ph idx="1"/>
          </p:nvPr>
        </p:nvSpPr>
        <p:spPr/>
        <p:txBody>
          <a:bodyPr>
            <a:normAutofit/>
          </a:bodyPr>
          <a:lstStyle/>
          <a:p>
            <a:pPr algn="r" rtl="1"/>
            <a:r>
              <a:rPr lang="ar-SY" sz="3200" dirty="0"/>
              <a:t>الآن بعد أن ذهب طفلك إلى روضة الأطفال ، ليس من المهم فقط أن يكون لديه روتين يمكن التنبؤ به ولكن حان الوقت أيضًا لوضع بعض القواعد الأساسية "في المنزل" لطفلك فيما يتعلق بالواجبات المنزلية والأعمال المنزلية الصغيرة بالإضافة إلى التلفزيون وألعاب الفيديو.</a:t>
            </a:r>
          </a:p>
          <a:p>
            <a:pPr algn="r" rtl="1"/>
            <a:r>
              <a:rPr lang="ar-SY" sz="3200" dirty="0"/>
              <a:t>اسمح لطفلك بمساعدتك في وضع جدول زمني يناسب عائلتك لأن ذلك قد يساعدك على تجنب المواجهات لاحقًا.</a:t>
            </a:r>
            <a:endParaRPr lang="en-CA" sz="3200" dirty="0"/>
          </a:p>
        </p:txBody>
      </p:sp>
    </p:spTree>
    <p:extLst>
      <p:ext uri="{BB962C8B-B14F-4D97-AF65-F5344CB8AC3E}">
        <p14:creationId xmlns:p14="http://schemas.microsoft.com/office/powerpoint/2010/main" val="8491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أمثلة على قواعد بسيطة ومرنة</a:t>
            </a:r>
            <a:endParaRPr lang="en-CA" dirty="0"/>
          </a:p>
        </p:txBody>
      </p:sp>
      <p:sp>
        <p:nvSpPr>
          <p:cNvPr id="3" name="Content Placeholder 2"/>
          <p:cNvSpPr>
            <a:spLocks noGrp="1"/>
          </p:cNvSpPr>
          <p:nvPr>
            <p:ph idx="1"/>
          </p:nvPr>
        </p:nvSpPr>
        <p:spPr/>
        <p:txBody>
          <a:bodyPr>
            <a:normAutofit/>
          </a:bodyPr>
          <a:lstStyle/>
          <a:p>
            <a:pPr algn="r" rtl="1"/>
            <a:r>
              <a:rPr lang="ar-SY" sz="3200" dirty="0"/>
              <a:t>يمكنك أن تلعب بعد المدرسة ولكن يجب أن يتم أداء الواجب المنزلي قبل الساعة الخامسة مساءً.</a:t>
            </a:r>
          </a:p>
          <a:p>
            <a:pPr algn="r" rtl="1"/>
            <a:r>
              <a:rPr lang="ar-SY" sz="3200" dirty="0"/>
              <a:t>يمكنك استخدام الجهاز اللوحي لمدة ثلاثين دقيقة في وقت مبكر من المساء إذا أنجزت واجباتك المدرسية وأعمالك المنزلية.</a:t>
            </a:r>
          </a:p>
          <a:p>
            <a:pPr algn="r" rtl="1"/>
            <a:r>
              <a:rPr lang="ar-SY" sz="3200" dirty="0"/>
              <a:t>الحمامات وغرف النوم مناطق خالية من الشاشات.</a:t>
            </a:r>
          </a:p>
          <a:p>
            <a:pPr algn="r" rtl="1"/>
            <a:r>
              <a:rPr lang="ar-SY" sz="3200" dirty="0"/>
              <a:t>بالنسبة لعملك الرتيب هذا الأسبوع ، يمكنك الاختيار بين إطعام الكلب أو تجهيز الطاولة كل مساء.</a:t>
            </a:r>
            <a:endParaRPr lang="en-CA" sz="3200" dirty="0"/>
          </a:p>
        </p:txBody>
      </p:sp>
    </p:spTree>
    <p:extLst>
      <p:ext uri="{BB962C8B-B14F-4D97-AF65-F5344CB8AC3E}">
        <p14:creationId xmlns:p14="http://schemas.microsoft.com/office/powerpoint/2010/main" val="155496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أشياء يجب القيام بها في المنزل قبل بدء المدرسة</a:t>
            </a:r>
            <a:endParaRPr lang="en-CA" dirty="0"/>
          </a:p>
        </p:txBody>
      </p:sp>
      <p:pic>
        <p:nvPicPr>
          <p:cNvPr id="4" name="Content Placeholder 3"/>
          <p:cNvPicPr>
            <a:picLocks noGrp="1" noChangeAspect="1"/>
          </p:cNvPicPr>
          <p:nvPr>
            <p:ph idx="1"/>
          </p:nvPr>
        </p:nvPicPr>
        <p:blipFill>
          <a:blip r:embed="rId2"/>
          <a:stretch>
            <a:fillRect/>
          </a:stretch>
        </p:blipFill>
        <p:spPr>
          <a:xfrm>
            <a:off x="4462955" y="1898893"/>
            <a:ext cx="3430808" cy="3627848"/>
          </a:xfrm>
          <a:prstGeom prst="rect">
            <a:avLst/>
          </a:prstGeom>
        </p:spPr>
      </p:pic>
    </p:spTree>
    <p:extLst>
      <p:ext uri="{BB962C8B-B14F-4D97-AF65-F5344CB8AC3E}">
        <p14:creationId xmlns:p14="http://schemas.microsoft.com/office/powerpoint/2010/main" val="256340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اسمح بالكثير من الفرص لاستكشاف التعلم من خلال اللعب</a:t>
            </a:r>
            <a:endParaRPr lang="en-CA" dirty="0"/>
          </a:p>
        </p:txBody>
      </p:sp>
      <p:pic>
        <p:nvPicPr>
          <p:cNvPr id="9" name="Content Placeholder 8"/>
          <p:cNvPicPr>
            <a:picLocks noGrp="1" noChangeAspect="1"/>
          </p:cNvPicPr>
          <p:nvPr>
            <p:ph idx="1"/>
          </p:nvPr>
        </p:nvPicPr>
        <p:blipFill>
          <a:blip r:embed="rId2"/>
          <a:stretch>
            <a:fillRect/>
          </a:stretch>
        </p:blipFill>
        <p:spPr>
          <a:xfrm>
            <a:off x="6363534" y="3691117"/>
            <a:ext cx="2060627" cy="1981372"/>
          </a:xfrm>
          <a:prstGeom prst="rect">
            <a:avLst/>
          </a:prstGeom>
        </p:spPr>
      </p:pic>
      <p:pic>
        <p:nvPicPr>
          <p:cNvPr id="4" name="Picture 5" descr="C:\Users\Margot\AppData\Local\Microsoft\Windows\INetCache\IE\OJXH88K2\mamaowl_lruk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2317" y="1676400"/>
            <a:ext cx="2667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Margot\AppData\Local\Microsoft\Windows\INetCache\IE\GQJZV1GA\shutterstock_3868021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3534" y="1627278"/>
            <a:ext cx="1759709" cy="18657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rgot\AppData\Local\Microsoft\Windows\INetCache\IE\GQJZV1GA\clipboard_e56646d354890fa0ceb2fb073be5e991f[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3537" y="1588027"/>
            <a:ext cx="2133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Margot\AppData\Local\Microsoft\Windows\INetCache\IE\1IHMYJ82\8597151009_1f554717f5_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3510" y="3721443"/>
            <a:ext cx="2384613" cy="19510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argot\AppData\Local\Microsoft\Windows\INetCache\IE\1IHMYJ82\12658902_x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5437" y="3615090"/>
            <a:ext cx="2171700"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77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مارس بعض المهارات الأساسية في المنزل:</a:t>
            </a:r>
            <a:endParaRPr lang="en-CA" dirty="0"/>
          </a:p>
        </p:txBody>
      </p:sp>
      <p:sp>
        <p:nvSpPr>
          <p:cNvPr id="3" name="Content Placeholder 2"/>
          <p:cNvSpPr>
            <a:spLocks noGrp="1"/>
          </p:cNvSpPr>
          <p:nvPr>
            <p:ph idx="1"/>
          </p:nvPr>
        </p:nvSpPr>
        <p:spPr/>
        <p:txBody>
          <a:bodyPr>
            <a:noAutofit/>
          </a:bodyPr>
          <a:lstStyle/>
          <a:p>
            <a:pPr algn="r" rtl="1"/>
            <a:r>
              <a:rPr lang="ar-SY" sz="2800" dirty="0"/>
              <a:t>ارتداء الملابس وخلعها بشكل مستقل.</a:t>
            </a:r>
          </a:p>
          <a:p>
            <a:pPr algn="r" rtl="1"/>
            <a:r>
              <a:rPr lang="ar-SY" sz="2800" dirty="0"/>
              <a:t>وضع الأشياء في مكانها المخصص.</a:t>
            </a:r>
          </a:p>
          <a:p>
            <a:pPr algn="r" rtl="1"/>
            <a:r>
              <a:rPr lang="ar-SY" sz="2800" dirty="0"/>
              <a:t>فتح وإغلاق الحاويات.</a:t>
            </a:r>
          </a:p>
          <a:p>
            <a:pPr algn="r" rtl="1"/>
            <a:r>
              <a:rPr lang="ar-SY" sz="2800" dirty="0"/>
              <a:t>تقديم المشروبات ذاتية الصب ، وتناول الطعام الخاص ، وما إلى ذلك.</a:t>
            </a:r>
          </a:p>
          <a:p>
            <a:pPr algn="r" rtl="1"/>
            <a:r>
              <a:rPr lang="ar-SY" sz="2800" dirty="0"/>
              <a:t>المشي والجري والدراجة والقفز والتسلق والتوازن والقفز وما إلى ذلك.</a:t>
            </a:r>
          </a:p>
          <a:p>
            <a:pPr algn="r" rtl="1"/>
            <a:r>
              <a:rPr lang="ar-SY" sz="2800" dirty="0"/>
              <a:t>التعرف على الاسم وطباعته.</a:t>
            </a:r>
          </a:p>
          <a:p>
            <a:pPr algn="r" rtl="1"/>
            <a:r>
              <a:rPr lang="ar-SY" sz="2800" dirty="0"/>
              <a:t>تسمية مشاعرهم - التحدث عنها.</a:t>
            </a:r>
            <a:endParaRPr lang="en-CA" sz="2800" dirty="0"/>
          </a:p>
        </p:txBody>
      </p:sp>
    </p:spTree>
    <p:extLst>
      <p:ext uri="{BB962C8B-B14F-4D97-AF65-F5344CB8AC3E}">
        <p14:creationId xmlns:p14="http://schemas.microsoft.com/office/powerpoint/2010/main" val="424677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أشياء يجب القيام بها في مجتمعك قبل بدء المدرسة:</a:t>
            </a:r>
            <a:endParaRPr lang="en-CA" dirty="0"/>
          </a:p>
        </p:txBody>
      </p:sp>
      <p:sp>
        <p:nvSpPr>
          <p:cNvPr id="3" name="Content Placeholder 2"/>
          <p:cNvSpPr>
            <a:spLocks noGrp="1"/>
          </p:cNvSpPr>
          <p:nvPr>
            <p:ph idx="1"/>
          </p:nvPr>
        </p:nvSpPr>
        <p:spPr/>
        <p:txBody>
          <a:bodyPr>
            <a:normAutofit/>
          </a:bodyPr>
          <a:lstStyle/>
          <a:p>
            <a:pPr algn="r" rtl="1"/>
            <a:r>
              <a:rPr lang="ar-SY" sz="3200" dirty="0"/>
              <a:t>سجّل طفلك في برنامج الاستعداد لرياض الأطفال المجاني في منطقتك إذا لم يكن يحضر الرعاية النهارية. يحتاجون إلى فترات قصيرة من الوقت لاستكشاف التعلم بأنفسهم.</a:t>
            </a:r>
          </a:p>
          <a:p>
            <a:pPr algn="r" rtl="1"/>
            <a:r>
              <a:rPr lang="ar-SY" sz="3200" dirty="0"/>
              <a:t>قم بزيارة مجموعة اللعب مع طفلك. لاحظ كيف يتفاعلون مع الأطفال الآخرين ويعملون على المهارات التي قد يجدون صعوبة في التعامل معها مثل المشاركة أو حل نزاع مع طفل آخر.</a:t>
            </a:r>
            <a:endParaRPr lang="en-CA" sz="3200" dirty="0"/>
          </a:p>
        </p:txBody>
      </p:sp>
    </p:spTree>
    <p:extLst>
      <p:ext uri="{BB962C8B-B14F-4D97-AF65-F5344CB8AC3E}">
        <p14:creationId xmlns:p14="http://schemas.microsoft.com/office/powerpoint/2010/main" val="106834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(واصلت)</a:t>
            </a:r>
            <a:endParaRPr lang="en-CA" dirty="0"/>
          </a:p>
        </p:txBody>
      </p:sp>
      <p:sp>
        <p:nvSpPr>
          <p:cNvPr id="3" name="Content Placeholder 2"/>
          <p:cNvSpPr>
            <a:spLocks noGrp="1"/>
          </p:cNvSpPr>
          <p:nvPr>
            <p:ph idx="1"/>
          </p:nvPr>
        </p:nvSpPr>
        <p:spPr/>
        <p:txBody>
          <a:bodyPr>
            <a:normAutofit/>
          </a:bodyPr>
          <a:lstStyle/>
          <a:p>
            <a:pPr algn="r" rtl="1"/>
            <a:r>
              <a:rPr lang="ar-SY" sz="3200" dirty="0"/>
              <a:t>إذا كان ذلك ممكنًا ، قم بإجراء اختبار السمع والبصر لطفلك.</a:t>
            </a:r>
          </a:p>
          <a:p>
            <a:pPr algn="r" rtl="1"/>
            <a:r>
              <a:rPr lang="ar-SY" sz="3200" dirty="0"/>
              <a:t>اصطحب طفلك إلى طبيب أسنان إذا لم تكن قد فعلت ذلك بالفعل.</a:t>
            </a:r>
          </a:p>
          <a:p>
            <a:pPr algn="r" rtl="1"/>
            <a:r>
              <a:rPr lang="ar-SY" sz="3200" dirty="0"/>
              <a:t>قم بزيارة الحدائق والملاعب بشكل متكرر.</a:t>
            </a:r>
          </a:p>
          <a:p>
            <a:pPr algn="r" rtl="1"/>
            <a:r>
              <a:rPr lang="ar-SY" sz="3200" dirty="0"/>
              <a:t>علم طفلك المسؤولية الاجتماعية مثل اصطحابه معك لإعادة التدوير أو جمع القمامة في منطقتك.</a:t>
            </a:r>
            <a:endParaRPr lang="en-CA" sz="3200" dirty="0"/>
          </a:p>
        </p:txBody>
      </p:sp>
    </p:spTree>
    <p:extLst>
      <p:ext uri="{BB962C8B-B14F-4D97-AF65-F5344CB8AC3E}">
        <p14:creationId xmlns:p14="http://schemas.microsoft.com/office/powerpoint/2010/main" val="256349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(واصلت)</a:t>
            </a:r>
            <a:endParaRPr lang="en-CA" dirty="0"/>
          </a:p>
        </p:txBody>
      </p:sp>
      <p:sp>
        <p:nvSpPr>
          <p:cNvPr id="3" name="Content Placeholder 2"/>
          <p:cNvSpPr>
            <a:spLocks noGrp="1"/>
          </p:cNvSpPr>
          <p:nvPr>
            <p:ph idx="1"/>
          </p:nvPr>
        </p:nvSpPr>
        <p:spPr/>
        <p:txBody>
          <a:bodyPr>
            <a:normAutofit/>
          </a:bodyPr>
          <a:lstStyle/>
          <a:p>
            <a:pPr algn="r" rtl="1"/>
            <a:r>
              <a:rPr lang="ar-SY" sz="3200" dirty="0"/>
              <a:t>إذا لم تكن متأكدًا من نمو طفلك بأي شكل من الأشكال ، فلا تتردد في الاتصال بأحد هذه الموارد المجتمعية المجانية المتاحة لدعم عائلتك.</a:t>
            </a:r>
          </a:p>
          <a:p>
            <a:pPr algn="r" rtl="1"/>
            <a:r>
              <a:rPr lang="en-CA" sz="3200" dirty="0"/>
              <a:t>FACE (</a:t>
            </a:r>
            <a:r>
              <a:rPr lang="ar-SY" sz="3200" dirty="0"/>
              <a:t>التطوير) - 1-855-383-5437</a:t>
            </a:r>
          </a:p>
          <a:p>
            <a:pPr algn="r" rtl="1"/>
            <a:r>
              <a:rPr lang="ar-SY" sz="3200" dirty="0"/>
              <a:t>تحدث معي (الكلام) - 643-7561</a:t>
            </a:r>
          </a:p>
          <a:p>
            <a:pPr algn="r" rtl="1"/>
            <a:r>
              <a:rPr lang="ar-SY" sz="3200" dirty="0"/>
              <a:t>إحالة ذاتية إلى </a:t>
            </a:r>
            <a:r>
              <a:rPr lang="en-CA" sz="3200" dirty="0"/>
              <a:t>OT </a:t>
            </a:r>
            <a:r>
              <a:rPr lang="ar-SY" sz="3200" dirty="0"/>
              <a:t>أو </a:t>
            </a:r>
            <a:r>
              <a:rPr lang="en-CA" sz="3200" dirty="0"/>
              <a:t>Physio- 648-7888</a:t>
            </a:r>
          </a:p>
        </p:txBody>
      </p:sp>
    </p:spTree>
    <p:extLst>
      <p:ext uri="{BB962C8B-B14F-4D97-AF65-F5344CB8AC3E}">
        <p14:creationId xmlns:p14="http://schemas.microsoft.com/office/powerpoint/2010/main" val="388020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العد التنازلي على…</a:t>
            </a:r>
            <a:endParaRPr lang="en-US" dirty="0"/>
          </a:p>
        </p:txBody>
      </p:sp>
      <p:sp>
        <p:nvSpPr>
          <p:cNvPr id="3" name="Content Placeholder 2"/>
          <p:cNvSpPr>
            <a:spLocks noGrp="1"/>
          </p:cNvSpPr>
          <p:nvPr>
            <p:ph idx="1"/>
          </p:nvPr>
        </p:nvSpPr>
        <p:spPr/>
        <p:txBody>
          <a:bodyPr>
            <a:normAutofit/>
          </a:bodyPr>
          <a:lstStyle/>
          <a:p>
            <a:pPr algn="r" rtl="1"/>
            <a:r>
              <a:rPr lang="ar-SY" sz="2800" dirty="0"/>
              <a:t>في وقت قصير جدًا ، سينتقل طفلك الصغير في مرحلة ما قبل المدرسة إلى روضة الأطفال.</a:t>
            </a:r>
          </a:p>
          <a:p>
            <a:pPr algn="r" rtl="1"/>
            <a:r>
              <a:rPr lang="ar-SY" sz="2800" dirty="0"/>
              <a:t>كآباء ، أنا متأكد من أنك تشعر بالحماس الشديد وربما تشعر ببعض القلق بشأن هذه التجربة الجديدة لطفلك.</a:t>
            </a:r>
          </a:p>
          <a:p>
            <a:pPr algn="r" rtl="1"/>
            <a:r>
              <a:rPr lang="ar-SY" sz="2800" dirty="0"/>
              <a:t>غالبًا ما يُطرح علينا العديد من الأسئلة حول ما يجب على الآباء فعله أيضًا للتأكد من أن طفلهم مستعد لهذه القفزة في "المدرسة الكبرى".</a:t>
            </a:r>
            <a:endParaRPr lang="en-US" sz="2800" dirty="0"/>
          </a:p>
        </p:txBody>
      </p:sp>
    </p:spTree>
    <p:extLst>
      <p:ext uri="{BB962C8B-B14F-4D97-AF65-F5344CB8AC3E}">
        <p14:creationId xmlns:p14="http://schemas.microsoft.com/office/powerpoint/2010/main" val="2083928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أي أسئلة؟</a:t>
            </a:r>
            <a:endParaRPr lang="en-CA" dirty="0"/>
          </a:p>
        </p:txBody>
      </p:sp>
      <p:pic>
        <p:nvPicPr>
          <p:cNvPr id="4" name="Content Placeholder 3"/>
          <p:cNvPicPr>
            <a:picLocks noGrp="1" noChangeAspect="1"/>
          </p:cNvPicPr>
          <p:nvPr>
            <p:ph idx="1"/>
          </p:nvPr>
        </p:nvPicPr>
        <p:blipFill>
          <a:blip r:embed="rId2"/>
          <a:stretch>
            <a:fillRect/>
          </a:stretch>
        </p:blipFill>
        <p:spPr>
          <a:xfrm>
            <a:off x="3953435" y="1505216"/>
            <a:ext cx="4614167" cy="4114800"/>
          </a:xfrm>
          <a:prstGeom prst="rect">
            <a:avLst/>
          </a:prstGeom>
        </p:spPr>
      </p:pic>
    </p:spTree>
    <p:extLst>
      <p:ext uri="{BB962C8B-B14F-4D97-AF65-F5344CB8AC3E}">
        <p14:creationId xmlns:p14="http://schemas.microsoft.com/office/powerpoint/2010/main" val="324160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ابتداء من المنزل….</a:t>
            </a:r>
            <a:endParaRPr lang="en-US" dirty="0"/>
          </a:p>
        </p:txBody>
      </p:sp>
      <p:sp>
        <p:nvSpPr>
          <p:cNvPr id="6" name="Content Placeholder 5"/>
          <p:cNvSpPr>
            <a:spLocks noGrp="1"/>
          </p:cNvSpPr>
          <p:nvPr>
            <p:ph idx="1"/>
          </p:nvPr>
        </p:nvSpPr>
        <p:spPr/>
        <p:txBody>
          <a:bodyPr>
            <a:normAutofit/>
          </a:bodyPr>
          <a:lstStyle/>
          <a:p>
            <a:pPr algn="r" rtl="1"/>
            <a:r>
              <a:rPr lang="ar-SY" sz="3600" dirty="0"/>
              <a:t>مهارتان مهمتان للتدريس في المنزل هما "المشاركة" و "الاستماع".</a:t>
            </a:r>
          </a:p>
          <a:p>
            <a:pPr algn="r" rtl="1"/>
            <a:r>
              <a:rPr lang="ar-SY" sz="3600" dirty="0"/>
              <a:t>تعد المشاركة والتناوب مهارات مهمة سيحتاجها طفلك في بيئة الفصل الدراسي من أجل التفاعل بنجاح مع أقرانهم.</a:t>
            </a:r>
          </a:p>
          <a:p>
            <a:pPr algn="r" rtl="1"/>
            <a:r>
              <a:rPr lang="ar-SY" sz="3600" dirty="0"/>
              <a:t>هناك العديد من الطرق لممارسة هذه المهارات في المنزل.</a:t>
            </a:r>
            <a:endParaRPr lang="en-CA" sz="3600" dirty="0"/>
          </a:p>
        </p:txBody>
      </p:sp>
    </p:spTree>
    <p:extLst>
      <p:ext uri="{BB962C8B-B14F-4D97-AF65-F5344CB8AC3E}">
        <p14:creationId xmlns:p14="http://schemas.microsoft.com/office/powerpoint/2010/main" val="3866169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أفكار المشاركة وتناوب الأدوار</a:t>
            </a:r>
            <a:endParaRPr lang="en-US" dirty="0"/>
          </a:p>
        </p:txBody>
      </p:sp>
      <p:sp>
        <p:nvSpPr>
          <p:cNvPr id="3" name="Content Placeholder 2"/>
          <p:cNvSpPr>
            <a:spLocks noGrp="1"/>
          </p:cNvSpPr>
          <p:nvPr>
            <p:ph idx="1"/>
          </p:nvPr>
        </p:nvSpPr>
        <p:spPr/>
        <p:txBody>
          <a:bodyPr>
            <a:normAutofit/>
          </a:bodyPr>
          <a:lstStyle/>
          <a:p>
            <a:pPr algn="r" rtl="1"/>
            <a:r>
              <a:rPr lang="ar-SY" sz="3200" dirty="0"/>
              <a:t>استمتع بلعبة اللوح مرة واحدة في الأسبوع. تعمل ألعاب الطاولة البسيطة مثل "</a:t>
            </a:r>
            <a:r>
              <a:rPr lang="en-CA" sz="3200" dirty="0"/>
              <a:t>Candyland" </a:t>
            </a:r>
            <a:r>
              <a:rPr lang="ar-SY" sz="3200" dirty="0"/>
              <a:t>و "</a:t>
            </a:r>
            <a:r>
              <a:rPr lang="en-CA" sz="3200" dirty="0"/>
              <a:t>Snakes and Ladders" </a:t>
            </a:r>
            <a:r>
              <a:rPr lang="ar-SY" sz="3200" dirty="0"/>
              <a:t>على تعليم الأطفال الكثير من المهارات بما في ذلك الانتظار وتبادل الأدوار.</a:t>
            </a:r>
          </a:p>
          <a:p>
            <a:pPr algn="r" rtl="1"/>
            <a:r>
              <a:rPr lang="ar-SY" sz="3200" dirty="0"/>
              <a:t>احصل على نزهة على شكل دب يحضر فيها الجميع وجبة خفيفة لمشاركتها مع المجموعة.</a:t>
            </a:r>
          </a:p>
          <a:p>
            <a:pPr algn="r" rtl="1"/>
            <a:r>
              <a:rPr lang="ar-SY" sz="3200" dirty="0"/>
              <a:t>قم بدعوة أطفال الحي للحصول على موعد للعب لتشجيع طفلك على مشاركة ألعابهم.</a:t>
            </a:r>
            <a:endParaRPr lang="en-CA" sz="3200" dirty="0"/>
          </a:p>
        </p:txBody>
      </p:sp>
    </p:spTree>
    <p:extLst>
      <p:ext uri="{BB962C8B-B14F-4D97-AF65-F5344CB8AC3E}">
        <p14:creationId xmlns:p14="http://schemas.microsoft.com/office/powerpoint/2010/main" val="196250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smtClean="0"/>
              <a:t>مهارات </a:t>
            </a:r>
            <a:r>
              <a:rPr lang="ar-SY" dirty="0"/>
              <a:t>الأصغاء</a:t>
            </a:r>
            <a:endParaRPr lang="en-US" dirty="0"/>
          </a:p>
        </p:txBody>
      </p:sp>
      <p:sp>
        <p:nvSpPr>
          <p:cNvPr id="3" name="Text Placeholder 2"/>
          <p:cNvSpPr>
            <a:spLocks noGrp="1"/>
          </p:cNvSpPr>
          <p:nvPr>
            <p:ph idx="1"/>
          </p:nvPr>
        </p:nvSpPr>
        <p:spPr/>
        <p:txBody>
          <a:bodyPr>
            <a:normAutofit/>
          </a:bodyPr>
          <a:lstStyle/>
          <a:p>
            <a:pPr algn="r" rtl="1"/>
            <a:r>
              <a:rPr lang="ar-SY" sz="3200" dirty="0"/>
              <a:t>يعد تعليم طفلك كيفية الاستماع إلى الآخرين مهارة مهمة للغاية.</a:t>
            </a:r>
          </a:p>
          <a:p>
            <a:pPr algn="r" rtl="1"/>
            <a:r>
              <a:rPr lang="ar-SY" sz="3200" dirty="0"/>
              <a:t>مارس مهارات الاستماع من خلال تشجيع طفلك على النظر إلى من يتحدث ، وليس مقاطعة المتحدث والتفكير فيما يقال.</a:t>
            </a:r>
          </a:p>
          <a:p>
            <a:pPr algn="r" rtl="1"/>
            <a:r>
              <a:rPr lang="ar-SY" sz="3200" dirty="0"/>
              <a:t>يعد إجراء محادثة على مائدة العشاء أو وقت القصة طريقة رائعة لممارسة هذه المهارة.</a:t>
            </a:r>
            <a:endParaRPr lang="en-US" sz="3200" dirty="0"/>
          </a:p>
        </p:txBody>
      </p:sp>
    </p:spTree>
    <p:extLst>
      <p:ext uri="{BB962C8B-B14F-4D97-AF65-F5344CB8AC3E}">
        <p14:creationId xmlns:p14="http://schemas.microsoft.com/office/powerpoint/2010/main" val="427456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شجع طفلك على طرح الأسئلة.</a:t>
            </a:r>
            <a:endParaRPr lang="en-US" dirty="0"/>
          </a:p>
        </p:txBody>
      </p:sp>
      <p:sp>
        <p:nvSpPr>
          <p:cNvPr id="3" name="Text Placeholder 2"/>
          <p:cNvSpPr>
            <a:spLocks noGrp="1"/>
          </p:cNvSpPr>
          <p:nvPr>
            <p:ph idx="1"/>
          </p:nvPr>
        </p:nvSpPr>
        <p:spPr/>
        <p:txBody>
          <a:bodyPr>
            <a:normAutofit/>
          </a:bodyPr>
          <a:lstStyle/>
          <a:p>
            <a:pPr algn="r" rtl="1"/>
            <a:r>
              <a:rPr lang="ar-SY" sz="3600" dirty="0"/>
              <a:t>عندما تشجع طفلك على طرح الأسئلة في المنزل خاصةً عندما لا يفهم شيئًا ما ، فإنك تخلق فرصًا للتعلم في المنزل. عندما ترد على استفساراتهم بطريقة إيجابية ، فإنك تمنحهم الثقة لطرح الأسئلة عندما يحتاجون إلى فهم شيء أفضل في المدرسة</a:t>
            </a:r>
            <a:endParaRPr lang="en-US" sz="3600" dirty="0"/>
          </a:p>
        </p:txBody>
      </p:sp>
    </p:spTree>
    <p:extLst>
      <p:ext uri="{BB962C8B-B14F-4D97-AF65-F5344CB8AC3E}">
        <p14:creationId xmlns:p14="http://schemas.microsoft.com/office/powerpoint/2010/main" val="160914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خلق مساحة تعلم في المنزل</a:t>
            </a:r>
            <a:endParaRPr lang="en-US" dirty="0"/>
          </a:p>
        </p:txBody>
      </p:sp>
      <p:sp>
        <p:nvSpPr>
          <p:cNvPr id="5" name="Content Placeholder 4"/>
          <p:cNvSpPr>
            <a:spLocks noGrp="1"/>
          </p:cNvSpPr>
          <p:nvPr>
            <p:ph idx="1"/>
          </p:nvPr>
        </p:nvSpPr>
        <p:spPr/>
        <p:txBody>
          <a:bodyPr>
            <a:normAutofit/>
          </a:bodyPr>
          <a:lstStyle/>
          <a:p>
            <a:pPr algn="r" rtl="1"/>
            <a:r>
              <a:rPr lang="ar-SY" sz="3200" dirty="0"/>
              <a:t>من المهم أن يكون لطفلك مساحة في المنزل لإكمال واجباته المدرسية. تأكد من أنها منطقة هادئة ومريحة مع إضاءة جيدة للقراءة والقيام بالعمل. تأكد من تخزين الضروريات مثل أقلام الرصاص والورق. تأكد من الحفاظ على مساحة العمل المهمة خالية من الفوضى.</a:t>
            </a:r>
          </a:p>
          <a:p>
            <a:pPr algn="r" rtl="1"/>
            <a:r>
              <a:rPr lang="ar-SY" sz="3200" dirty="0"/>
              <a:t>سيساعد هذا طفلك على إكمال واجباته المدرسية بنجاح والحفاظ على مساحة العمل في المدرسة نظيفة وخالية من الفوضى أيضًا.</a:t>
            </a:r>
            <a:endParaRPr lang="en-CA" sz="3200" dirty="0"/>
          </a:p>
        </p:txBody>
      </p:sp>
    </p:spTree>
    <p:extLst>
      <p:ext uri="{BB962C8B-B14F-4D97-AF65-F5344CB8AC3E}">
        <p14:creationId xmlns:p14="http://schemas.microsoft.com/office/powerpoint/2010/main" val="17020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تعرف على المدرسة</a:t>
            </a:r>
            <a:endParaRPr lang="en-US" dirty="0"/>
          </a:p>
        </p:txBody>
      </p:sp>
      <p:sp>
        <p:nvSpPr>
          <p:cNvPr id="7" name="Content Placeholder 6"/>
          <p:cNvSpPr>
            <a:spLocks noGrp="1"/>
          </p:cNvSpPr>
          <p:nvPr>
            <p:ph idx="1"/>
          </p:nvPr>
        </p:nvSpPr>
        <p:spPr/>
        <p:txBody>
          <a:bodyPr>
            <a:normAutofit/>
          </a:bodyPr>
          <a:lstStyle/>
          <a:p>
            <a:pPr algn="r" rtl="1"/>
            <a:r>
              <a:rPr lang="ar-SY" sz="3200" dirty="0"/>
              <a:t>من هو مدير مدرستك؟ من هو مدرس طفلك؟ أين تقع أقرب الحدائق والملاعب والمراكز المجتمعية في منطقتك؟ كيف يمكنني الانخراط في مدرسة طفلي؟ (التطوع؟ اللجان؟ جمع التبرعات؟)</a:t>
            </a:r>
          </a:p>
          <a:p>
            <a:pPr algn="r" rtl="1"/>
            <a:r>
              <a:rPr lang="ar-SY" sz="3200" dirty="0"/>
              <a:t>يساعد الآباء الذين هم على دراية بمدرسة أطفالهم ويشاركون في أنشطة المدرسة على ربط أطفالهم بمجتمعهم المدرسي والحصول على فهم أفضل لبيئة المدرسة لأطفالهم.</a:t>
            </a:r>
            <a:endParaRPr lang="en-CA" sz="3200" dirty="0"/>
          </a:p>
        </p:txBody>
      </p:sp>
    </p:spTree>
    <p:extLst>
      <p:ext uri="{BB962C8B-B14F-4D97-AF65-F5344CB8AC3E}">
        <p14:creationId xmlns:p14="http://schemas.microsoft.com/office/powerpoint/2010/main" val="955224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ضع الروتين في مكانه مبكرًا</a:t>
            </a:r>
            <a:endParaRPr lang="en-US" dirty="0"/>
          </a:p>
        </p:txBody>
      </p:sp>
      <p:sp>
        <p:nvSpPr>
          <p:cNvPr id="3" name="Content Placeholder 2"/>
          <p:cNvSpPr>
            <a:spLocks noGrp="1"/>
          </p:cNvSpPr>
          <p:nvPr>
            <p:ph idx="1"/>
          </p:nvPr>
        </p:nvSpPr>
        <p:spPr/>
        <p:txBody>
          <a:bodyPr>
            <a:normAutofit/>
          </a:bodyPr>
          <a:lstStyle/>
          <a:p>
            <a:pPr algn="r" rtl="1"/>
            <a:r>
              <a:rPr lang="ar-SY" sz="3600" dirty="0"/>
              <a:t>يعني بدء طفلك روضة الأطفال تحديد وقت النوم ووقت الاستيقاظ الذي يتيح لطفلك الحصول على قسط جيد من الراحة أثناء الليل.</a:t>
            </a:r>
          </a:p>
          <a:p>
            <a:pPr algn="r" rtl="1"/>
            <a:r>
              <a:rPr lang="ar-SY" sz="3600" dirty="0"/>
              <a:t>كما يعني أيضًا وضع روتين صباحي منتظم.</a:t>
            </a:r>
          </a:p>
          <a:p>
            <a:pPr algn="r" rtl="1"/>
            <a:r>
              <a:rPr lang="ar-SY" sz="3600" dirty="0"/>
              <a:t>إن بدء هذه الإجراءات الروتينية مبكرًا ، بدلاً من الانتظار حتى الليلة التي تسبق بدء المدرسة ، يسمح لطفلك بالتخفيف من هذه التغييرات.</a:t>
            </a:r>
            <a:endParaRPr lang="en-CA" sz="3600" dirty="0"/>
          </a:p>
        </p:txBody>
      </p:sp>
    </p:spTree>
    <p:extLst>
      <p:ext uri="{BB962C8B-B14F-4D97-AF65-F5344CB8AC3E}">
        <p14:creationId xmlns:p14="http://schemas.microsoft.com/office/powerpoint/2010/main" val="3352944001"/>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57</TotalTime>
  <Words>921</Words>
  <Application>Microsoft Office PowerPoint</Application>
  <PresentationFormat>Widescreen</PresentationFormat>
  <Paragraphs>83</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Euphemia</vt:lpstr>
      <vt:lpstr>Wingdings</vt:lpstr>
      <vt:lpstr>Children Playing 16x9</vt:lpstr>
      <vt:lpstr>الاستعداد للمدرسة</vt:lpstr>
      <vt:lpstr>العد التنازلي على…</vt:lpstr>
      <vt:lpstr>ابتداء من المنزل….</vt:lpstr>
      <vt:lpstr>أفكار المشاركة وتناوب الأدوار</vt:lpstr>
      <vt:lpstr>مهارات الأصغاء</vt:lpstr>
      <vt:lpstr>شجع طفلك على طرح الأسئلة.</vt:lpstr>
      <vt:lpstr>خلق مساحة تعلم في المنزل</vt:lpstr>
      <vt:lpstr>تعرف على المدرسة</vt:lpstr>
      <vt:lpstr>ضع الروتين في مكانه مبكرًا</vt:lpstr>
      <vt:lpstr>نموذج لروتين وقت النوم</vt:lpstr>
      <vt:lpstr>عينة من الروتين الصباحي</vt:lpstr>
      <vt:lpstr>وضع بعض القواعد الأساسية في المنزل.</vt:lpstr>
      <vt:lpstr>أمثلة على قواعد بسيطة ومرنة</vt:lpstr>
      <vt:lpstr>أشياء يجب القيام بها في المنزل قبل بدء المدرسة</vt:lpstr>
      <vt:lpstr>اسمح بالكثير من الفرص لاستكشاف التعلم من خلال اللعب</vt:lpstr>
      <vt:lpstr>مارس بعض المهارات الأساسية في المنزل:</vt:lpstr>
      <vt:lpstr>أشياء يجب القيام بها في مجتمعك قبل بدء المدرسة:</vt:lpstr>
      <vt:lpstr>(واصلت)</vt:lpstr>
      <vt:lpstr>(واصلت)</vt:lpstr>
      <vt:lpstr>أي أسئلة؟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الاستعداد للمدرسة</dc:title>
  <dc:creator>Saeed, Yousef</dc:creator>
  <cp:lastModifiedBy>Saeed, Yousef</cp:lastModifiedBy>
  <cp:revision>7</cp:revision>
  <dcterms:created xsi:type="dcterms:W3CDTF">2021-07-30T20:29:00Z</dcterms:created>
  <dcterms:modified xsi:type="dcterms:W3CDTF">2021-07-30T21:26:31Z</dcterms:modified>
</cp:coreProperties>
</file>